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xls" ContentType="application/vnd.ms-excel"/>
  <Default Extension="wmf" ContentType="image/x-wmf"/>
  <Default Extension="rels" ContentType="application/vnd.openxmlformats-package.relationships+xml"/>
  <Default Extension="jpeg" ContentType="image/jpeg"/>
  <Default Extension="emf" ContentType="image/x-emf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6" r:id="rId3"/>
    <p:sldId id="258" r:id="rId4"/>
    <p:sldId id="259" r:id="rId5"/>
    <p:sldId id="275" r:id="rId6"/>
    <p:sldId id="276" r:id="rId7"/>
    <p:sldId id="279" r:id="rId8"/>
    <p:sldId id="260" r:id="rId9"/>
    <p:sldId id="280" r:id="rId10"/>
    <p:sldId id="273" r:id="rId11"/>
    <p:sldId id="271" r:id="rId12"/>
    <p:sldId id="272" r:id="rId13"/>
    <p:sldId id="261" r:id="rId14"/>
    <p:sldId id="265" r:id="rId15"/>
    <p:sldId id="267" r:id="rId16"/>
    <p:sldId id="266" r:id="rId17"/>
    <p:sldId id="270" r:id="rId18"/>
    <p:sldId id="268" r:id="rId19"/>
    <p:sldId id="269" r:id="rId20"/>
    <p:sldId id="281" r:id="rId21"/>
    <p:sldId id="282" r:id="rId22"/>
    <p:sldId id="283" r:id="rId23"/>
    <p:sldId id="284" r:id="rId24"/>
    <p:sldId id="263" r:id="rId25"/>
    <p:sldId id="264" r:id="rId26"/>
    <p:sldId id="277" r:id="rId27"/>
    <p:sldId id="274" r:id="rId28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0" autoAdjust="0"/>
    <p:restoredTop sz="94660"/>
  </p:normalViewPr>
  <p:slideViewPr>
    <p:cSldViewPr>
      <p:cViewPr varScale="1">
        <p:scale>
          <a:sx n="66" d="100"/>
          <a:sy n="66" d="100"/>
        </p:scale>
        <p:origin x="-108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BEF50D9-7CB2-4BC4-A47C-7894A5821087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C87E1D6-7455-4808-BEAC-9A2DE48769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C5318-D908-4B30-8123-C34640C4325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5092E-FB1D-48E4-AF4D-6C724600361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8463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5092E-FB1D-48E4-AF4D-6C724600361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8463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5092E-FB1D-48E4-AF4D-6C724600361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8463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23A4-3A44-4DF9-BFBE-3E6702D055A0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71A95-316A-4D9B-9643-7050F7A464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23A4-3A44-4DF9-BFBE-3E6702D055A0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71A95-316A-4D9B-9643-7050F7A464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23A4-3A44-4DF9-BFBE-3E6702D055A0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71A95-316A-4D9B-9643-7050F7A464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2977-B28A-4E34-83A7-C212B1FF43A2}" type="datetimeFigureOut">
              <a:rPr lang="en-US" smtClean="0"/>
              <a:pPr/>
              <a:t>2/11/2014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510D-D580-43A2-9ABD-5D3EEA2F3D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4122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6716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2977-B28A-4E34-83A7-C212B1FF43A2}" type="datetimeFigureOut">
              <a:rPr lang="en-US" smtClean="0"/>
              <a:pPr/>
              <a:t>2/11/2014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510D-D580-43A2-9ABD-5D3EEA2F3D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4122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6716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2977-B28A-4E34-83A7-C212B1FF43A2}" type="datetimeFigureOut">
              <a:rPr lang="en-US" smtClean="0"/>
              <a:pPr/>
              <a:t>2/11/2014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510D-D580-43A2-9ABD-5D3EEA2F3D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4122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6716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23A4-3A44-4DF9-BFBE-3E6702D055A0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71A95-316A-4D9B-9643-7050F7A464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23A4-3A44-4DF9-BFBE-3E6702D055A0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71A95-316A-4D9B-9643-7050F7A464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23A4-3A44-4DF9-BFBE-3E6702D055A0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71A95-316A-4D9B-9643-7050F7A464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23A4-3A44-4DF9-BFBE-3E6702D055A0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71A95-316A-4D9B-9643-7050F7A464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23A4-3A44-4DF9-BFBE-3E6702D055A0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71A95-316A-4D9B-9643-7050F7A464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23A4-3A44-4DF9-BFBE-3E6702D055A0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71A95-316A-4D9B-9643-7050F7A464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23A4-3A44-4DF9-BFBE-3E6702D055A0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71A95-316A-4D9B-9643-7050F7A464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23A4-3A44-4DF9-BFBE-3E6702D055A0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71A95-316A-4D9B-9643-7050F7A464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B23A4-3A44-4DF9-BFBE-3E6702D055A0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71A95-316A-4D9B-9643-7050F7A464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21" Type="http://schemas.openxmlformats.org/officeDocument/2006/relationships/image" Target="../media/image19.gif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gif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gif"/><Relationship Id="rId19" Type="http://schemas.openxmlformats.org/officeDocument/2006/relationships/image" Target="../media/image17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2" descr="http://surfky.com/images/article_images/law_enforcement/ky_coroner1_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4876800"/>
            <a:ext cx="838200" cy="838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18" descr="KYTC%20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3352800"/>
            <a:ext cx="1036223" cy="1066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772400" cy="990600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innerShdw blurRad="127000" dist="50800">
                    <a:prstClr val="black">
                      <a:alpha val="50000"/>
                    </a:prstClr>
                  </a:innerShdw>
                </a:effectLst>
              </a:rPr>
              <a:t>KYTC D-3 Incident Mgt Meeting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3716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2014 1</a:t>
            </a:r>
            <a:r>
              <a:rPr lang="en-US" baseline="30000" dirty="0" smtClean="0">
                <a:solidFill>
                  <a:srgbClr val="0070C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st</a:t>
            </a:r>
            <a:r>
              <a:rPr lang="en-US" dirty="0" smtClean="0">
                <a:solidFill>
                  <a:srgbClr val="0070C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Quarter</a:t>
            </a:r>
          </a:p>
          <a:p>
            <a:r>
              <a:rPr lang="en-US" dirty="0" smtClean="0">
                <a:solidFill>
                  <a:srgbClr val="0070C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February 11</a:t>
            </a:r>
            <a:r>
              <a:rPr lang="en-US" baseline="30000" dirty="0" smtClean="0">
                <a:solidFill>
                  <a:srgbClr val="0070C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th</a:t>
            </a:r>
            <a:r>
              <a:rPr lang="en-US" dirty="0" smtClean="0">
                <a:solidFill>
                  <a:srgbClr val="0070C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, 2013 </a:t>
            </a:r>
            <a:endParaRPr lang="en-US" dirty="0">
              <a:solidFill>
                <a:srgbClr val="0070C0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pic>
        <p:nvPicPr>
          <p:cNvPr id="6" name="Picture 5" descr="EM smal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0600" y="3352800"/>
            <a:ext cx="1066800" cy="10774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794" name="Picture 2" descr="http://www.trimarc.org/images/NET_Logo_sm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4800600"/>
            <a:ext cx="1295400" cy="8202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800" name="Picture 8" descr="http://www.rideshare.org/Libraries/Image_Library/511logo.sflb.ashx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81200" y="5638800"/>
            <a:ext cx="1065489" cy="76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16" descr="Fire-commission-logo_4c_stackedsm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57400" y="4800600"/>
            <a:ext cx="1219200" cy="731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17" descr="ksp1_logo_30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057400" y="3352800"/>
            <a:ext cx="1066800" cy="1066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Picture 6" descr="http://www.azltap.org/zero%20fatalities/fhwa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81600" y="3352800"/>
            <a:ext cx="1060451" cy="1066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19" descr="TRAKsm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038600" y="4876800"/>
            <a:ext cx="1371600" cy="7015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Picture 21" descr="bradd_logo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410200" y="4876800"/>
            <a:ext cx="1388669" cy="685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Picture 22" descr="50313_92614874783_3961_n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124200" y="3352800"/>
            <a:ext cx="1020861" cy="1066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806" name="Picture 14" descr="http://www.tdot.state.tn.us/tdotsmartway/images/smartwayLogobox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76600" y="4876800"/>
            <a:ext cx="797440" cy="685800"/>
          </a:xfrm>
          <a:prstGeom prst="rect">
            <a:avLst/>
          </a:prstGeom>
          <a:noFill/>
        </p:spPr>
      </p:pic>
      <p:pic>
        <p:nvPicPr>
          <p:cNvPr id="16" name="Picture 15" descr="100_0744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315200" y="3352800"/>
            <a:ext cx="1371600" cy="1048247"/>
          </a:xfrm>
          <a:prstGeom prst="rect">
            <a:avLst/>
          </a:prstGeom>
        </p:spPr>
      </p:pic>
      <p:pic>
        <p:nvPicPr>
          <p:cNvPr id="25" name="Picture 24" descr="banner_newlogo_wo_letters.gi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914400" y="4343400"/>
            <a:ext cx="3733800" cy="518583"/>
          </a:xfrm>
          <a:prstGeom prst="rect">
            <a:avLst/>
          </a:prstGeom>
        </p:spPr>
      </p:pic>
      <p:pic>
        <p:nvPicPr>
          <p:cNvPr id="26" name="Picture 25" descr="logo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124200" y="5562600"/>
            <a:ext cx="914400" cy="919976"/>
          </a:xfrm>
          <a:prstGeom prst="rect">
            <a:avLst/>
          </a:prstGeom>
        </p:spPr>
      </p:pic>
      <p:pic>
        <p:nvPicPr>
          <p:cNvPr id="27" name="Picture 26" descr="Barren Co.bmp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486400" y="5562600"/>
            <a:ext cx="914400" cy="863125"/>
          </a:xfrm>
          <a:prstGeom prst="rect">
            <a:avLst/>
          </a:prstGeom>
        </p:spPr>
      </p:pic>
      <p:pic>
        <p:nvPicPr>
          <p:cNvPr id="28" name="Picture 27" descr="head_center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4038600" y="5562600"/>
            <a:ext cx="1423737" cy="676275"/>
          </a:xfrm>
          <a:prstGeom prst="rect">
            <a:avLst/>
          </a:prstGeom>
        </p:spPr>
      </p:pic>
      <p:pic>
        <p:nvPicPr>
          <p:cNvPr id="29" name="Picture 28" descr="malteseFDCross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7620000" y="4876800"/>
            <a:ext cx="797201" cy="838200"/>
          </a:xfrm>
          <a:prstGeom prst="rect">
            <a:avLst/>
          </a:prstGeom>
        </p:spPr>
      </p:pic>
      <p:pic>
        <p:nvPicPr>
          <p:cNvPr id="30" name="Picture 29" descr="uk_ktc_technology_transfer_program.gif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4648200" y="4419600"/>
            <a:ext cx="3711677" cy="381000"/>
          </a:xfrm>
          <a:prstGeom prst="rect">
            <a:avLst/>
          </a:prstGeom>
        </p:spPr>
      </p:pic>
      <p:pic>
        <p:nvPicPr>
          <p:cNvPr id="31" name="Picture 30" descr="ERT_Logo.bmp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6248400" y="3352800"/>
            <a:ext cx="1047591" cy="1047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5334000" cy="1143000"/>
          </a:xfrm>
        </p:spPr>
        <p:txBody>
          <a:bodyPr/>
          <a:lstStyle/>
          <a:p>
            <a:r>
              <a:rPr lang="en-US" dirty="0" smtClean="0"/>
              <a:t>TOC Notification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82000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502 564 2080 </a:t>
            </a:r>
          </a:p>
          <a:p>
            <a:r>
              <a:rPr lang="en-US" dirty="0" smtClean="0"/>
              <a:t>Any partial or complete closure of major roadway</a:t>
            </a:r>
          </a:p>
          <a:p>
            <a:r>
              <a:rPr lang="en-US" dirty="0" smtClean="0"/>
              <a:t>Law enforcement agency or initial incident commander notifies</a:t>
            </a:r>
          </a:p>
          <a:p>
            <a:r>
              <a:rPr lang="en-US" dirty="0" smtClean="0"/>
              <a:t>Conservative estimate of duration</a:t>
            </a:r>
          </a:p>
          <a:p>
            <a:r>
              <a:rPr lang="en-US" dirty="0" smtClean="0"/>
              <a:t>TOC notifies KYTC resources</a:t>
            </a:r>
          </a:p>
          <a:p>
            <a:r>
              <a:rPr lang="en-US" dirty="0" smtClean="0"/>
              <a:t>Remember to terminate incident with TOC</a:t>
            </a:r>
            <a:endParaRPr lang="en-US" dirty="0"/>
          </a:p>
        </p:txBody>
      </p:sp>
      <p:pic>
        <p:nvPicPr>
          <p:cNvPr id="3075" name="Picture 3" descr="C:\Users\jon.lam\AppData\Local\Microsoft\Windows\Temporary Internet Files\Content.IE5\YH0MLJP5\MC900441332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2057400" cy="2057400"/>
          </a:xfrm>
          <a:prstGeom prst="rect">
            <a:avLst/>
          </a:prstGeom>
          <a:noFill/>
        </p:spPr>
      </p:pic>
      <p:pic>
        <p:nvPicPr>
          <p:cNvPr id="3076" name="Picture 4" descr="C:\Users\jon.lam\AppData\Local\Microsoft\Windows\Temporary Internet Files\Content.IE5\BDAAWDY9\MC90043979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810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792162"/>
          </a:xfrm>
        </p:spPr>
        <p:txBody>
          <a:bodyPr/>
          <a:lstStyle/>
          <a:p>
            <a:r>
              <a:rPr lang="en-US" dirty="0" smtClean="0"/>
              <a:t>Post-Emergency Clean Up </a:t>
            </a:r>
            <a:endParaRPr lang="en-US" dirty="0"/>
          </a:p>
        </p:txBody>
      </p:sp>
      <p:pic>
        <p:nvPicPr>
          <p:cNvPr id="4" name="Content Placeholder 3" descr="postbmp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5800" y="990600"/>
            <a:ext cx="4419600" cy="57199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28600" y="1676400"/>
            <a:ext cx="4038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After emergency phase is complete / traffic flowing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Non-emergency recovery, cleanup or remediation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Permit to be obtained from KYTC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Contractor responsible for traffic control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Control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3962400" cy="1904999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Arial Narrow" pitchFamily="34" charset="0"/>
              </a:rPr>
              <a:t>Area Wide Protective</a:t>
            </a:r>
          </a:p>
          <a:p>
            <a:pPr>
              <a:buNone/>
            </a:pPr>
            <a:r>
              <a:rPr lang="en-US" sz="2400" dirty="0" smtClean="0">
                <a:latin typeface="Arial Narrow" pitchFamily="34" charset="0"/>
              </a:rPr>
              <a:t>Knoxville TN </a:t>
            </a:r>
          </a:p>
          <a:p>
            <a:pPr>
              <a:buNone/>
            </a:pPr>
            <a:r>
              <a:rPr lang="en-US" sz="2400" dirty="0" smtClean="0">
                <a:latin typeface="Arial Narrow" pitchFamily="34" charset="0"/>
              </a:rPr>
              <a:t>800-343-2650 </a:t>
            </a:r>
          </a:p>
          <a:p>
            <a:pPr>
              <a:buNone/>
            </a:pPr>
            <a:r>
              <a:rPr lang="en-US" sz="2400" dirty="0" err="1" smtClean="0">
                <a:latin typeface="Arial Narrow" pitchFamily="34" charset="0"/>
              </a:rPr>
              <a:t>www.awptrafficsafety.com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0" y="1600200"/>
            <a:ext cx="4191000" cy="1905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Highway Safety Services Inc.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Louisville KY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502-366-5602 </a:t>
            </a:r>
            <a:endParaRPr lang="en-US" sz="2400" dirty="0">
              <a:latin typeface="Arial Narrow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www.highwaysafety</a:t>
            </a:r>
            <a:r>
              <a:rPr lang="en-US" sz="2400" dirty="0" err="1" smtClean="0">
                <a:latin typeface="Arial Narrow" pitchFamily="34" charset="0"/>
              </a:rPr>
              <a:t>equipment.com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3886200"/>
            <a:ext cx="3962400" cy="1905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Saf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-Ti-Co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Louisville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KY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aseline="0" dirty="0" smtClean="0">
                <a:latin typeface="Arial Narrow" pitchFamily="34" charset="0"/>
              </a:rPr>
              <a:t>502-772-2511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www.saftico.com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48200" y="3886200"/>
            <a:ext cx="4114800" cy="1905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RoadSafe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Traffic Systems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LaVergne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TN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615-287-0900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www.roadsafetraffic.com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7" name="Picture 6" descr="Pictu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3800" y="5181600"/>
            <a:ext cx="1371600" cy="15094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60960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*This is not a recommendation or endorsement of any provider*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Interstate / Parkway Emergency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72000"/>
          </a:xfrm>
        </p:spPr>
        <p:txBody>
          <a:bodyPr/>
          <a:lstStyle/>
          <a:p>
            <a:pPr>
              <a:buNone/>
            </a:pPr>
            <a:r>
              <a:rPr lang="en-US" b="1" u="sng" dirty="0" smtClean="0"/>
              <a:t>Goal </a:t>
            </a:r>
            <a:r>
              <a:rPr lang="en-US" dirty="0" smtClean="0"/>
              <a:t>   </a:t>
            </a:r>
          </a:p>
          <a:p>
            <a:r>
              <a:rPr lang="en-US" dirty="0" smtClean="0"/>
              <a:t>1. Designate and document, in advance, alternate routes and response plan</a:t>
            </a:r>
          </a:p>
          <a:p>
            <a:r>
              <a:rPr lang="en-US" dirty="0" smtClean="0"/>
              <a:t>2.  Implement tools to communicate plan to responders and traveling public</a:t>
            </a:r>
          </a:p>
          <a:p>
            <a:r>
              <a:rPr lang="en-US" dirty="0" smtClean="0"/>
              <a:t>3. Identify agencies / crews responsible for implementing plan in emergency responses</a:t>
            </a:r>
          </a:p>
          <a:p>
            <a:pPr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Everyone has a plan &amp; is on the same plan</a:t>
            </a:r>
          </a:p>
          <a:p>
            <a:pPr>
              <a:buNone/>
            </a:pP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Interstate / Parkway Emergency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Planned results - </a:t>
            </a:r>
          </a:p>
          <a:p>
            <a:r>
              <a:rPr lang="en-US" sz="2800" b="1" dirty="0" smtClean="0"/>
              <a:t>Route maps </a:t>
            </a:r>
            <a:r>
              <a:rPr lang="en-US" sz="2800" dirty="0" smtClean="0"/>
              <a:t>– primary &amp; secondary</a:t>
            </a:r>
          </a:p>
          <a:p>
            <a:r>
              <a:rPr lang="en-US" sz="2800" b="1" dirty="0" smtClean="0"/>
              <a:t>Route signage </a:t>
            </a:r>
            <a:r>
              <a:rPr lang="en-US" sz="2800" dirty="0" smtClean="0"/>
              <a:t>– combination of permanent alternate and pre-placed flip-down detour type</a:t>
            </a:r>
          </a:p>
          <a:p>
            <a:r>
              <a:rPr lang="en-US" sz="2800" b="1" dirty="0" smtClean="0"/>
              <a:t>Control points </a:t>
            </a:r>
            <a:r>
              <a:rPr lang="en-US" sz="2800" dirty="0" smtClean="0"/>
              <a:t>for diversion &amp; access closure</a:t>
            </a:r>
          </a:p>
          <a:p>
            <a:r>
              <a:rPr lang="en-US" sz="2800" b="1" dirty="0" smtClean="0"/>
              <a:t>Standardized setup </a:t>
            </a:r>
            <a:r>
              <a:rPr lang="en-US" sz="2800" dirty="0" smtClean="0"/>
              <a:t>for diversion traffic control</a:t>
            </a:r>
          </a:p>
          <a:p>
            <a:r>
              <a:rPr lang="en-US" sz="2800" b="1" dirty="0" smtClean="0"/>
              <a:t>Pre-loaded message </a:t>
            </a:r>
            <a:r>
              <a:rPr lang="en-US" sz="2800" dirty="0" smtClean="0"/>
              <a:t>packages for electronic message boards for rapid activation </a:t>
            </a:r>
          </a:p>
          <a:p>
            <a:r>
              <a:rPr lang="en-US" sz="2800" b="1" dirty="0" smtClean="0"/>
              <a:t>Assignments</a:t>
            </a:r>
            <a:r>
              <a:rPr lang="en-US" sz="2800" dirty="0" smtClean="0"/>
              <a:t> for implementing &amp; deactivating deployments.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Detour Maps</a:t>
            </a:r>
            <a:endParaRPr lang="en-US" dirty="0"/>
          </a:p>
        </p:txBody>
      </p:sp>
      <p:pic>
        <p:nvPicPr>
          <p:cNvPr id="4" name="Content Placeholder 3" descr="I-65 22-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-1295400"/>
            <a:ext cx="6300354" cy="8153400"/>
          </a:xfrm>
        </p:spPr>
      </p:pic>
      <p:pic>
        <p:nvPicPr>
          <p:cNvPr id="5" name="Picture 3" descr="N:\EVERYONE\Safety-DWZSC\incident management\signs\681340_WHITE-P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438400"/>
            <a:ext cx="1066800" cy="1950539"/>
          </a:xfrm>
          <a:prstGeom prst="rect">
            <a:avLst/>
          </a:prstGeom>
          <a:noFill/>
        </p:spPr>
      </p:pic>
      <p:pic>
        <p:nvPicPr>
          <p:cNvPr id="5122" name="Picture 2" descr="N:\EVERYONE\Safety-DWZSC\incident management\signs\to north 65 advanced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2362200"/>
            <a:ext cx="838200" cy="1981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66800" y="152400"/>
            <a:ext cx="662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Detour Route Base Map Example  </a:t>
            </a:r>
          </a:p>
          <a:p>
            <a:pPr algn="ctr"/>
            <a:r>
              <a:rPr lang="en-US" sz="3200" dirty="0" smtClean="0"/>
              <a:t>  </a:t>
            </a:r>
            <a:r>
              <a:rPr lang="en-US" sz="3200" dirty="0" err="1" smtClean="0"/>
              <a:t>I65</a:t>
            </a:r>
            <a:r>
              <a:rPr lang="en-US" sz="3200" dirty="0" smtClean="0"/>
              <a:t>  22-26 mm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3810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Emergency Plan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87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Emergency contacts – KYTC and emergency response agencies</a:t>
            </a:r>
          </a:p>
          <a:p>
            <a:r>
              <a:rPr lang="en-US" sz="2400" dirty="0" smtClean="0"/>
              <a:t>Detour route</a:t>
            </a:r>
          </a:p>
          <a:p>
            <a:r>
              <a:rPr lang="en-US" sz="2400" dirty="0" smtClean="0"/>
              <a:t>Closure / diversion points</a:t>
            </a:r>
          </a:p>
          <a:p>
            <a:r>
              <a:rPr lang="en-US" sz="2400" dirty="0" err="1" smtClean="0"/>
              <a:t>DMS</a:t>
            </a:r>
            <a:r>
              <a:rPr lang="en-US" sz="2400" dirty="0" smtClean="0"/>
              <a:t> messages preloaded</a:t>
            </a:r>
          </a:p>
          <a:p>
            <a:r>
              <a:rPr lang="en-US" sz="2400" dirty="0" smtClean="0"/>
              <a:t>Detour signs to deploy </a:t>
            </a:r>
          </a:p>
          <a:p>
            <a:r>
              <a:rPr lang="en-US" sz="2400" dirty="0" smtClean="0"/>
              <a:t>Critical traffic signals</a:t>
            </a:r>
          </a:p>
          <a:p>
            <a:r>
              <a:rPr lang="en-US" sz="2400" dirty="0" smtClean="0"/>
              <a:t>Additional information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267200" y="228600"/>
          <a:ext cx="5308600" cy="6400800"/>
        </p:xfrm>
        <a:graphic>
          <a:graphicData uri="http://schemas.openxmlformats.org/presentationml/2006/ole">
            <p:oleObj spid="_x0000_s1027" name="Worksheet" r:id="rId3" imgW="8048700" imgH="1041073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ph idx="1"/>
          </p:nvPr>
        </p:nvGraphicFramePr>
        <p:xfrm>
          <a:off x="304800" y="149225"/>
          <a:ext cx="8677275" cy="6708775"/>
        </p:xfrm>
        <a:graphic>
          <a:graphicData uri="http://schemas.openxmlformats.org/presentationml/2006/ole">
            <p:oleObj spid="_x0000_s2050" name="Acrobat Document" r:id="rId3" imgW="8380952" imgH="6477904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Interstate / Parkway Emergency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Current status &gt;  I-65 0.0 – 53.4 mm</a:t>
            </a:r>
          </a:p>
          <a:p>
            <a:r>
              <a:rPr lang="en-US" dirty="0" smtClean="0"/>
              <a:t>Diversion traffic control plan agreed &amp; equipment obtained &amp; staged.</a:t>
            </a:r>
          </a:p>
          <a:p>
            <a:r>
              <a:rPr lang="en-US" dirty="0" smtClean="0"/>
              <a:t>Detour routes approved &amp; base maps done</a:t>
            </a:r>
          </a:p>
          <a:p>
            <a:r>
              <a:rPr lang="en-US" dirty="0" smtClean="0"/>
              <a:t>Draft alt / detour route sign plan in review</a:t>
            </a:r>
          </a:p>
          <a:p>
            <a:r>
              <a:rPr lang="en-US" dirty="0" smtClean="0"/>
              <a:t>Traffic signal override engineering done</a:t>
            </a:r>
          </a:p>
          <a:p>
            <a:r>
              <a:rPr lang="en-US" dirty="0" smtClean="0"/>
              <a:t>Draft emergency plan done for each segment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Interstate / Parkway Emergency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Next steps – </a:t>
            </a:r>
          </a:p>
          <a:p>
            <a:r>
              <a:rPr lang="en-US" sz="2800" dirty="0" smtClean="0"/>
              <a:t>Complete route signage plan for I-65</a:t>
            </a:r>
          </a:p>
          <a:p>
            <a:r>
              <a:rPr lang="en-US" sz="2800" dirty="0" smtClean="0"/>
              <a:t>Finalize maps with all elements in place</a:t>
            </a:r>
          </a:p>
          <a:p>
            <a:r>
              <a:rPr lang="en-US" sz="2800" dirty="0" smtClean="0"/>
              <a:t>Finalize plan for each segment</a:t>
            </a:r>
          </a:p>
          <a:p>
            <a:r>
              <a:rPr lang="en-US" sz="2800" dirty="0" smtClean="0"/>
              <a:t>Review with emergency response agencies &amp; KYTC crews</a:t>
            </a:r>
          </a:p>
          <a:p>
            <a:r>
              <a:rPr lang="en-US" sz="2800" dirty="0" smtClean="0"/>
              <a:t>Continue same process for </a:t>
            </a:r>
            <a:r>
              <a:rPr lang="en-US" sz="2800" dirty="0" err="1" smtClean="0"/>
              <a:t>Natcher</a:t>
            </a:r>
            <a:r>
              <a:rPr lang="en-US" sz="2800" dirty="0" smtClean="0"/>
              <a:t> &amp; Nunn Parkways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b="1" dirty="0" smtClean="0"/>
              <a:t>Goal to implement I-65 plan by end of 2</a:t>
            </a:r>
            <a:r>
              <a:rPr lang="en-US" sz="2800" b="1" baseline="30000" dirty="0" smtClean="0"/>
              <a:t>nd</a:t>
            </a:r>
            <a:r>
              <a:rPr lang="en-US" sz="2800" b="1" dirty="0" smtClean="0"/>
              <a:t> Qtr 2014</a:t>
            </a:r>
          </a:p>
          <a:p>
            <a:pPr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U:\Incident MGT 2012\sepetember meeting\aug 8 natcher pkwy mm 10\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76400"/>
            <a:ext cx="7753845" cy="4644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90600" y="5334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Welcome  / Introductions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FHWA TIM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Tony Young – FHWA Frankfort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1301" y="32766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b="1" dirty="0" smtClean="0"/>
          </a:p>
          <a:p>
            <a:pPr algn="ctr"/>
            <a:endParaRPr lang="en-US" sz="3200" b="1" dirty="0" smtClean="0"/>
          </a:p>
          <a:p>
            <a:pPr algn="ctr"/>
            <a:endParaRPr lang="en-US" sz="44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 rot="10800000" flipV="1">
            <a:off x="181300" y="1474389"/>
            <a:ext cx="8962697" cy="504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 smtClean="0"/>
              <a:t>National Traffic Incident Management Responder Training Program</a:t>
            </a:r>
          </a:p>
          <a:p>
            <a:pPr algn="ctr"/>
            <a:endParaRPr lang="en-US" b="1" dirty="0" smtClean="0"/>
          </a:p>
          <a:p>
            <a:r>
              <a:rPr lang="en-US" sz="2800" b="1" dirty="0" smtClean="0"/>
              <a:t>Training sessions conducted in Kentucky – 21 </a:t>
            </a:r>
            <a:endParaRPr lang="en-US" sz="2800" b="1" dirty="0"/>
          </a:p>
          <a:p>
            <a:r>
              <a:rPr lang="en-US" sz="1600" b="1" i="1" dirty="0"/>
              <a:t>(August </a:t>
            </a:r>
            <a:r>
              <a:rPr lang="en-US" sz="1600" b="1" i="1" dirty="0" smtClean="0"/>
              <a:t>5, 2013 </a:t>
            </a:r>
            <a:r>
              <a:rPr lang="en-US" sz="1600" b="1" i="1" dirty="0"/>
              <a:t>– </a:t>
            </a:r>
            <a:r>
              <a:rPr lang="en-US" sz="1600" b="1" i="1" dirty="0" smtClean="0"/>
              <a:t>January 31, 2014)</a:t>
            </a:r>
            <a:endParaRPr lang="en-US" sz="1600" b="1" i="1" dirty="0"/>
          </a:p>
          <a:p>
            <a:endParaRPr lang="en-US" sz="2800" b="1" dirty="0" smtClean="0"/>
          </a:p>
          <a:p>
            <a:r>
              <a:rPr lang="en-US" sz="2800" b="1" dirty="0" smtClean="0"/>
              <a:t>Number </a:t>
            </a:r>
            <a:r>
              <a:rPr lang="en-US" sz="2800" b="1" dirty="0"/>
              <a:t>of </a:t>
            </a:r>
            <a:r>
              <a:rPr lang="en-US" sz="2800" b="1" dirty="0" smtClean="0"/>
              <a:t>first responders trained – 523</a:t>
            </a:r>
            <a:endParaRPr lang="en-US" sz="2800" b="1" dirty="0"/>
          </a:p>
          <a:p>
            <a:endParaRPr lang="en-US" sz="1600" b="1" dirty="0"/>
          </a:p>
          <a:p>
            <a:r>
              <a:rPr lang="en-US" sz="2800" b="1" u="sng" dirty="0"/>
              <a:t>Training Locations </a:t>
            </a:r>
            <a:r>
              <a:rPr lang="en-US" sz="2800" b="1" dirty="0"/>
              <a:t>– </a:t>
            </a:r>
            <a:r>
              <a:rPr lang="en-US" sz="2800" b="1" dirty="0" smtClean="0"/>
              <a:t>Hopkinsville, Louisville (8), Bowling Green (2), Paducah, Hazard, Greenville, Winfield, Nancy (2), Lexington (2), Lawrenceburg (2), and Frankfort</a:t>
            </a:r>
            <a:endParaRPr lang="en-US" sz="1600" b="1" i="1" dirty="0"/>
          </a:p>
          <a:p>
            <a:pPr algn="ctr"/>
            <a:r>
              <a:rPr kumimoji="0" lang="en-US" sz="1600" b="1" i="0" u="none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	</a:t>
            </a:r>
          </a:p>
          <a:p>
            <a:pPr algn="ctr"/>
            <a:r>
              <a:rPr kumimoji="0" lang="en-US" sz="1600" b="1" i="0" u="none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1600" b="0" i="0" u="none" strike="noStrike" cap="none" normalizeH="0" baseline="0" dirty="0" smtClean="0" bmk="OLE_LINK2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					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6" name="Picture 2" descr="E:\DCIM\105_FUJI\DSCF501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84048"/>
            <a:ext cx="1752599" cy="128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:\TL Young\trooper and helicopter - Code 3 Images (C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76200"/>
            <a:ext cx="1676399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Lifesavers 2010\WHHS 5-14-04 0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960"/>
            <a:ext cx="1987241" cy="129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6041" y="60960"/>
            <a:ext cx="1874520" cy="1305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 descr="H:\Safety Pics\PHTO0019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86" y="60960"/>
            <a:ext cx="1792014" cy="1264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1097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1301" y="32766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b="1" dirty="0" smtClean="0"/>
          </a:p>
          <a:p>
            <a:pPr algn="ctr"/>
            <a:endParaRPr lang="en-US" sz="3200" b="1" dirty="0" smtClean="0"/>
          </a:p>
          <a:p>
            <a:pPr algn="ctr"/>
            <a:endParaRPr lang="en-US" sz="44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 rot="10800000" flipV="1">
            <a:off x="0" y="2363961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1600" dirty="0" smtClean="0"/>
          </a:p>
          <a:p>
            <a:pPr algn="ctr"/>
            <a:r>
              <a:rPr kumimoji="0" lang="en-US" sz="1600" b="1" i="0" u="none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	</a:t>
            </a:r>
          </a:p>
          <a:p>
            <a:pPr algn="ctr"/>
            <a:r>
              <a:rPr kumimoji="0" lang="en-US" sz="1600" b="1" i="0" u="none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1600" b="0" i="0" u="none" strike="noStrike" cap="none" normalizeH="0" baseline="0" dirty="0" smtClean="0" bmk="OLE_LINK2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					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6" name="Picture 2" descr="E:\DCIM\105_FUJI\DSCF501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84048"/>
            <a:ext cx="1752599" cy="128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:\TL Young\trooper and helicopter - Code 3 Images (C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76200"/>
            <a:ext cx="1676399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Lifesavers 2010\WHHS 5-14-04 0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960"/>
            <a:ext cx="1987241" cy="129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6041" y="60960"/>
            <a:ext cx="1874520" cy="1305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 descr="H:\Safety Pics\PHTO0019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86" y="60960"/>
            <a:ext cx="1792014" cy="13106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00319217"/>
              </p:ext>
            </p:extLst>
          </p:nvPr>
        </p:nvGraphicFramePr>
        <p:xfrm>
          <a:off x="685800" y="1981200"/>
          <a:ext cx="7848599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2515564"/>
                <a:gridCol w="2285035"/>
              </a:tblGrid>
              <a:tr h="51435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Disciplines Trained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Number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Percent</a:t>
                      </a:r>
                      <a:endParaRPr lang="en-US" sz="2800" dirty="0"/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Law Enforcement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17%</a:t>
                      </a:r>
                      <a:endParaRPr lang="en-US" sz="2800" dirty="0"/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Fire/Rescue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131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25%</a:t>
                      </a:r>
                      <a:endParaRPr lang="en-US" sz="2800" dirty="0"/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Towing &amp; Recovery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10%</a:t>
                      </a:r>
                      <a:endParaRPr lang="en-US" sz="2800" dirty="0"/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EMS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13%</a:t>
                      </a:r>
                      <a:endParaRPr lang="en-US" sz="2800" dirty="0"/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DOT/Transportation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131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25%</a:t>
                      </a:r>
                      <a:endParaRPr lang="en-US" sz="2800" dirty="0"/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Other Disciplines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10%</a:t>
                      </a:r>
                      <a:endParaRPr lang="en-US" sz="2800" dirty="0"/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TOTAL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523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100%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6245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1301" y="32766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b="1" dirty="0" smtClean="0"/>
          </a:p>
          <a:p>
            <a:pPr algn="ctr"/>
            <a:endParaRPr lang="en-US" sz="3200" b="1" dirty="0" smtClean="0"/>
          </a:p>
          <a:p>
            <a:pPr algn="ctr"/>
            <a:endParaRPr lang="en-US" sz="44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 rot="10800000" flipV="1">
            <a:off x="0" y="2363961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1600" dirty="0" smtClean="0"/>
          </a:p>
          <a:p>
            <a:pPr algn="ctr"/>
            <a:r>
              <a:rPr kumimoji="0" lang="en-US" sz="1600" b="1" i="0" u="none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	</a:t>
            </a:r>
          </a:p>
          <a:p>
            <a:pPr algn="ctr"/>
            <a:r>
              <a:rPr kumimoji="0" lang="en-US" sz="1600" b="1" i="0" u="none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1600" b="0" i="0" u="none" strike="noStrike" cap="none" normalizeH="0" baseline="0" dirty="0" smtClean="0" bmk="OLE_LINK2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					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6" name="Picture 2" descr="E:\DCIM\105_FUJI\DSCF501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84048"/>
            <a:ext cx="1752599" cy="128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:\TL Young\trooper and helicopter - Code 3 Images (C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76200"/>
            <a:ext cx="1676399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Lifesavers 2010\WHHS 5-14-04 0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960"/>
            <a:ext cx="1987241" cy="129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6041" y="60960"/>
            <a:ext cx="1874520" cy="1305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 descr="H:\Safety Pics\PHTO0019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86" y="60960"/>
            <a:ext cx="1792014" cy="13106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62126229"/>
              </p:ext>
            </p:extLst>
          </p:nvPr>
        </p:nvGraphicFramePr>
        <p:xfrm>
          <a:off x="434866" y="1600200"/>
          <a:ext cx="8274267" cy="42815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8827"/>
                <a:gridCol w="4775113"/>
                <a:gridCol w="1890327"/>
              </a:tblGrid>
              <a:tr h="3023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February 17, 2014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Northern Kentucky ADD, Florence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</a:rPr>
                        <a:t>8am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– 12pm &amp;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</a:rPr>
                        <a:t>1pm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– 5pm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23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February 19, 2014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Grant Co. Extension Office, Williamstown (KYTC)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8:30am – 12:30pm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23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February 20, 2014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Pendleton Co. Extension Office, Falmouth (KYTC)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8:30am – 12:30pm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23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February 21, 2014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Laurel Co. Extension Office, London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5pm – 9pm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23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February 24, 2014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Gallatin Co. Extension Office, Warsaw (KYTC)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8:30am – 12:30pm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23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February 25, 2014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Boone Co. Extension Office, Burlington (KYTC)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8:30am – 12:30pm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92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March </a:t>
                      </a:r>
                      <a:r>
                        <a:rPr lang="en-US" sz="1200" dirty="0">
                          <a:effectLst/>
                        </a:rPr>
                        <a:t>17, </a:t>
                      </a:r>
                      <a:r>
                        <a:rPr lang="en-US" sz="1200" dirty="0" smtClean="0">
                          <a:effectLst/>
                        </a:rPr>
                        <a:t>2014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Trigg Co. Rescue Office, Cadiz (KYTC)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6:30pm – </a:t>
                      </a:r>
                      <a:r>
                        <a:rPr lang="en-US" sz="1200" dirty="0" smtClean="0">
                          <a:effectLst/>
                        </a:rPr>
                        <a:t>10:30pm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23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April 10, 2014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EKU Stratton Building, Richmond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8am – 12pm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23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April 10, 2014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EKU Stratton Building, Richmond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1pm – 5pm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23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May 14, 2014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James Bruce Convention Center, Hopkinsville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8am – 12pm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23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May 14, 2014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James Bruce Convention Center, Hopkinsville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1pm – 5pm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23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May 29, 2014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Hart Co. Extension Office, Munfordville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9am – 1pm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23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June 4</a:t>
                      </a:r>
                      <a:r>
                        <a:rPr lang="en-US" sz="1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- 5</a:t>
                      </a: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2014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Lifesavers</a:t>
                      </a:r>
                      <a:r>
                        <a:rPr lang="en-US" sz="1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Conference, Louisville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2:30pm – 4:30pm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23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 July </a:t>
                      </a:r>
                      <a:r>
                        <a:rPr lang="en-US" sz="1200" dirty="0">
                          <a:effectLst/>
                        </a:rPr>
                        <a:t>1, 2014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Magoffin Co. Extension Office, Salyersville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5pm - 9pm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7160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I-65    Cave City – Horse Cave</a:t>
            </a:r>
          </a:p>
          <a:p>
            <a:r>
              <a:rPr lang="en-US" dirty="0" smtClean="0"/>
              <a:t>I-65    Horse Cave – Munfordville</a:t>
            </a:r>
          </a:p>
          <a:p>
            <a:r>
              <a:rPr lang="en-US" dirty="0" smtClean="0"/>
              <a:t>Nunn Parkway / Glasgow Outer Loop</a:t>
            </a:r>
          </a:p>
          <a:p>
            <a:r>
              <a:rPr lang="en-US" dirty="0" smtClean="0"/>
              <a:t>Nunn Parkway / Edmonton US 68 interchange</a:t>
            </a:r>
          </a:p>
          <a:p>
            <a:pPr lvl="3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2014 - Meetings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Interest in other team agencies co-hosting? </a:t>
            </a:r>
            <a:endParaRPr lang="en-US" dirty="0"/>
          </a:p>
          <a:p>
            <a:pPr lvl="1"/>
            <a:r>
              <a:rPr lang="en-US" dirty="0" smtClean="0"/>
              <a:t>KSP</a:t>
            </a:r>
          </a:p>
          <a:p>
            <a:pPr lvl="1"/>
            <a:r>
              <a:rPr lang="en-US" dirty="0" smtClean="0"/>
              <a:t>County SO, </a:t>
            </a:r>
          </a:p>
          <a:p>
            <a:pPr lvl="1"/>
            <a:r>
              <a:rPr lang="en-US" dirty="0" smtClean="0"/>
              <a:t>KYEM, County EM, </a:t>
            </a:r>
          </a:p>
          <a:p>
            <a:pPr lvl="1"/>
            <a:r>
              <a:rPr lang="en-US" dirty="0" smtClean="0"/>
              <a:t>Towing / recovery, </a:t>
            </a:r>
          </a:p>
          <a:p>
            <a:pPr lvl="1"/>
            <a:r>
              <a:rPr lang="en-US" dirty="0" smtClean="0"/>
              <a:t> KY </a:t>
            </a:r>
            <a:r>
              <a:rPr lang="en-US" dirty="0" err="1" smtClean="0"/>
              <a:t>DEP</a:t>
            </a:r>
            <a:r>
              <a:rPr lang="en-US" dirty="0" smtClean="0"/>
              <a:t> – Emergency Response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Outside subject matter experts or presentations?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2192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Involving all IM Team members and interests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 smtClean="0"/>
              <a:t>2014 IM Team Goals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2057400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IM Team Mission Statement</a:t>
            </a:r>
            <a:endParaRPr lang="en-US" sz="4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810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Your agencies role in TIM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457200"/>
            <a:ext cx="876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solidFill>
                  <a:srgbClr val="FF0000"/>
                </a:solidFill>
                <a:latin typeface="Eras Bold ITC" pitchFamily="34" charset="0"/>
              </a:rPr>
              <a:t>OUR TEAM – </a:t>
            </a:r>
          </a:p>
          <a:p>
            <a:pPr algn="ctr"/>
            <a:r>
              <a:rPr lang="en-US" sz="4000" i="1" dirty="0" smtClean="0">
                <a:solidFill>
                  <a:srgbClr val="FF0000"/>
                </a:solidFill>
                <a:latin typeface="Eras Bold ITC" pitchFamily="34" charset="0"/>
              </a:rPr>
              <a:t>OUR CHALLENGE</a:t>
            </a:r>
            <a:endParaRPr lang="en-US" sz="4000" i="1" dirty="0">
              <a:solidFill>
                <a:srgbClr val="FF0000"/>
              </a:solidFill>
              <a:latin typeface="Eras Bold IT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52578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FF0000"/>
                </a:solidFill>
                <a:latin typeface="Eras Bold ITC" pitchFamily="34" charset="0"/>
              </a:rPr>
              <a:t>Please respond to the </a:t>
            </a:r>
            <a:r>
              <a:rPr lang="en-US" sz="3200" i="1" dirty="0" err="1" smtClean="0">
                <a:solidFill>
                  <a:srgbClr val="FF0000"/>
                </a:solidFill>
                <a:latin typeface="Eras Bold ITC" pitchFamily="34" charset="0"/>
              </a:rPr>
              <a:t>questionaire</a:t>
            </a:r>
            <a:r>
              <a:rPr lang="en-US" sz="3200" i="1" dirty="0" smtClean="0">
                <a:solidFill>
                  <a:srgbClr val="FF0000"/>
                </a:solidFill>
                <a:latin typeface="Eras Bold ITC" pitchFamily="34" charset="0"/>
              </a:rPr>
              <a:t> you will receive by e-mail </a:t>
            </a:r>
            <a:endParaRPr lang="en-US" sz="3200" i="1" dirty="0">
              <a:solidFill>
                <a:srgbClr val="FF0000"/>
              </a:solidFill>
              <a:latin typeface="Eras Bold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jon.lam\AppData\Local\Microsoft\Windows\Temporary Internet Files\Content.IE5\WYW0M9DA\MC91021710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457200"/>
            <a:ext cx="1829714" cy="176479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85800" y="228600"/>
            <a:ext cx="642393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prstMaterial="matte"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Next Meeting</a:t>
            </a:r>
          </a:p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Tuesday May 6</a:t>
            </a:r>
            <a:r>
              <a:rPr lang="en-US" sz="5400" b="1" baseline="30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9 am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149" name="Picture 5" descr="C:\Users\jon.lam\AppData\Local\Microsoft\Windows\Temporary Internet Files\Content.IE5\YH0MLJP5\MC90010522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678707">
            <a:off x="6342888" y="4180746"/>
            <a:ext cx="1815084" cy="145206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38200" y="5181600"/>
            <a:ext cx="716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Jon Lam </a:t>
            </a:r>
          </a:p>
          <a:p>
            <a:pPr algn="ctr"/>
            <a:r>
              <a:rPr lang="en-US" dirty="0" smtClean="0"/>
              <a:t>District 3 IM Coordinator</a:t>
            </a:r>
          </a:p>
          <a:p>
            <a:pPr algn="ctr"/>
            <a:r>
              <a:rPr lang="en-US" dirty="0" smtClean="0"/>
              <a:t>Office 270-746-7898 </a:t>
            </a:r>
            <a:r>
              <a:rPr lang="en-US" dirty="0" err="1" smtClean="0"/>
              <a:t>xt</a:t>
            </a:r>
            <a:r>
              <a:rPr lang="en-US" dirty="0" smtClean="0"/>
              <a:t> 225</a:t>
            </a:r>
          </a:p>
          <a:p>
            <a:pPr algn="ctr"/>
            <a:r>
              <a:rPr lang="en-US" dirty="0" smtClean="0"/>
              <a:t>Cell 270-392-8760  or 270-784-8570</a:t>
            </a:r>
          </a:p>
          <a:p>
            <a:pPr algn="ctr"/>
            <a:r>
              <a:rPr lang="en-US" dirty="0" smtClean="0"/>
              <a:t>Jon.lam@ky.gov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274320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</a:rPr>
              <a:t>http://transportation.ky.gov/District-3/Pages/TIM.aspx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3622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Presentations &amp; other D-3 IM Team files can be found at </a:t>
            </a:r>
            <a:endParaRPr lang="en-US" sz="2400" dirty="0"/>
          </a:p>
        </p:txBody>
      </p:sp>
      <p:pic>
        <p:nvPicPr>
          <p:cNvPr id="9" name="Picture 8" descr="qrcode.1991581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3276600"/>
            <a:ext cx="1905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Agenda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0070C0"/>
              </a:buClr>
              <a:buSzPct val="60000"/>
              <a:buFont typeface="Wingdings" pitchFamily="2" charset="2"/>
              <a:buChar char="v"/>
            </a:pPr>
            <a:r>
              <a:rPr lang="en-US" dirty="0" smtClean="0"/>
              <a:t>Review of recent incidents 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60000"/>
              <a:buFont typeface="Wingdings" pitchFamily="2" charset="2"/>
              <a:buChar char="v"/>
            </a:pPr>
            <a:r>
              <a:rPr lang="en-US" dirty="0" smtClean="0"/>
              <a:t>Issues or concerns open from 2013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60000"/>
              <a:buFont typeface="Wingdings" pitchFamily="2" charset="2"/>
              <a:buChar char="v"/>
            </a:pPr>
            <a:r>
              <a:rPr lang="en-US" dirty="0" smtClean="0"/>
              <a:t>Non-emergency lane closures for cleanup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60000"/>
              <a:buFont typeface="Wingdings" pitchFamily="2" charset="2"/>
              <a:buChar char="v"/>
            </a:pPr>
            <a:r>
              <a:rPr lang="en-US" dirty="0" smtClean="0"/>
              <a:t>KYTC D-3 Interstate / Parkway Emergency Plan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60000"/>
              <a:buFont typeface="Wingdings" pitchFamily="2" charset="2"/>
              <a:buChar char="v"/>
            </a:pPr>
            <a:r>
              <a:rPr lang="en-US" dirty="0" smtClean="0"/>
              <a:t>Construction project updates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60000"/>
              <a:buFont typeface="Wingdings" pitchFamily="2" charset="2"/>
              <a:buChar char="v"/>
            </a:pPr>
            <a:r>
              <a:rPr lang="en-US" dirty="0" smtClean="0"/>
              <a:t>2014 Goals and planning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Recent Incidents</a:t>
            </a:r>
            <a:endParaRPr lang="en-US" dirty="0"/>
          </a:p>
        </p:txBody>
      </p:sp>
      <p:pic>
        <p:nvPicPr>
          <p:cNvPr id="4" name="Content Placeholder 3" descr="2014-02-03 07.57.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838200"/>
            <a:ext cx="7086600" cy="5314950"/>
          </a:xfrm>
        </p:spPr>
      </p:pic>
      <p:sp>
        <p:nvSpPr>
          <p:cNvPr id="5" name="TextBox 4"/>
          <p:cNvSpPr txBox="1"/>
          <p:nvPr/>
        </p:nvSpPr>
        <p:spPr>
          <a:xfrm>
            <a:off x="914400" y="60960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Feb. 3</a:t>
            </a:r>
            <a:r>
              <a:rPr lang="en-US" sz="3600" baseline="30000" dirty="0" smtClean="0"/>
              <a:t>rd</a:t>
            </a:r>
            <a:r>
              <a:rPr lang="en-US" sz="3600" dirty="0" smtClean="0"/>
              <a:t>  NB I-65 @ 6 mm Simpson Co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5105400"/>
          </a:xfrm>
        </p:spPr>
        <p:txBody>
          <a:bodyPr/>
          <a:lstStyle/>
          <a:p>
            <a:r>
              <a:rPr lang="en-US" dirty="0" smtClean="0"/>
              <a:t>Icy conditions on bridge</a:t>
            </a:r>
          </a:p>
          <a:p>
            <a:pPr lvl="1">
              <a:buNone/>
            </a:pPr>
            <a:r>
              <a:rPr lang="en-US" sz="2000" dirty="0" smtClean="0"/>
              <a:t>0646   Post 3 reports to TOC 3 lanes blocked, 5 hrs </a:t>
            </a:r>
            <a:r>
              <a:rPr lang="en-US" sz="2000" dirty="0" err="1" smtClean="0"/>
              <a:t>est.blockage</a:t>
            </a:r>
            <a:r>
              <a:rPr lang="en-US" sz="2000" dirty="0" smtClean="0"/>
              <a:t>.  </a:t>
            </a:r>
          </a:p>
          <a:p>
            <a:pPr lvl="1">
              <a:buNone/>
            </a:pPr>
            <a:r>
              <a:rPr lang="en-US" sz="2000" dirty="0" smtClean="0"/>
              <a:t>			Multi vehicle accident, several semi-trucks</a:t>
            </a:r>
          </a:p>
          <a:p>
            <a:pPr lvl="1">
              <a:buNone/>
            </a:pPr>
            <a:r>
              <a:rPr lang="en-US" sz="2000" dirty="0" smtClean="0"/>
              <a:t>0655   TOC notification e-mail sent to Central dist. List</a:t>
            </a:r>
          </a:p>
          <a:p>
            <a:pPr lvl="1">
              <a:buNone/>
            </a:pPr>
            <a:r>
              <a:rPr lang="en-US" sz="2000" dirty="0" smtClean="0"/>
              <a:t>0805   3 NB lanes cleared, TOC advised. Ramp still blocked</a:t>
            </a:r>
          </a:p>
          <a:p>
            <a:pPr marL="914400" lvl="1" indent="-457200">
              <a:buAutoNum type="arabicPlain" startAt="940"/>
            </a:pPr>
            <a:r>
              <a:rPr lang="en-US" sz="2000" dirty="0" smtClean="0"/>
              <a:t>Cleared</a:t>
            </a:r>
          </a:p>
          <a:p>
            <a:r>
              <a:rPr lang="en-US" sz="2800" dirty="0" smtClean="0"/>
              <a:t>Simpson Co SO, </a:t>
            </a:r>
            <a:r>
              <a:rPr lang="en-US" sz="2800" dirty="0" err="1" smtClean="0"/>
              <a:t>CVE</a:t>
            </a:r>
            <a:r>
              <a:rPr lang="en-US" sz="2800" dirty="0" smtClean="0"/>
              <a:t>, </a:t>
            </a:r>
            <a:r>
              <a:rPr lang="en-US" sz="2800" dirty="0" err="1" smtClean="0"/>
              <a:t>FSFD</a:t>
            </a:r>
            <a:r>
              <a:rPr lang="en-US" sz="2800" dirty="0" smtClean="0"/>
              <a:t>, KYTC &amp; at least 3 tow companies on-scene</a:t>
            </a:r>
          </a:p>
          <a:p>
            <a:r>
              <a:rPr lang="en-US" sz="2800" dirty="0" smtClean="0"/>
              <a:t>Ramp blocked by broken trailer &amp; loose cargo (truck parts) that had to be unloaded &amp; picked up.</a:t>
            </a:r>
          </a:p>
          <a:p>
            <a:pPr>
              <a:buNone/>
            </a:pPr>
            <a:r>
              <a:rPr lang="en-US" sz="2800" dirty="0" smtClean="0"/>
              <a:t>Good job clearing wreckage to NB shoulder ASA</a:t>
            </a:r>
            <a:r>
              <a:rPr lang="en-US" dirty="0" smtClean="0"/>
              <a:t>P.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457200" y="271354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Feb. 3</a:t>
            </a:r>
            <a:r>
              <a:rPr lang="en-US" sz="3600" baseline="30000" dirty="0" smtClean="0"/>
              <a:t>rd</a:t>
            </a:r>
            <a:r>
              <a:rPr lang="en-US" sz="3600" dirty="0" smtClean="0"/>
              <a:t>  NB I-65 @ 6 mm Simpson Co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KY90</a:t>
            </a:r>
            <a:r>
              <a:rPr lang="en-US" dirty="0" smtClean="0"/>
              <a:t> / </a:t>
            </a:r>
            <a:r>
              <a:rPr lang="en-US" dirty="0" err="1" smtClean="0"/>
              <a:t>KY163</a:t>
            </a:r>
            <a:r>
              <a:rPr lang="en-US" dirty="0" smtClean="0"/>
              <a:t> Metcalfe Co.</a:t>
            </a:r>
            <a:endParaRPr lang="en-US" dirty="0"/>
          </a:p>
        </p:txBody>
      </p:sp>
      <p:pic>
        <p:nvPicPr>
          <p:cNvPr id="7170" name="D9FACC7D-7B9E-4854-AC6C-E8C80358DB0C" descr="image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209800"/>
            <a:ext cx="55626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0" y="14478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Jan. 12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, 2014     approx. 9:45 am 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2014 IM Team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2895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810000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IM Team Mission Statement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/ Concerns from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KYTC role in incident planning &amp; response</a:t>
            </a:r>
          </a:p>
          <a:p>
            <a:r>
              <a:rPr lang="en-US" dirty="0" smtClean="0"/>
              <a:t>TOC  notification by initial responders</a:t>
            </a:r>
          </a:p>
          <a:p>
            <a:r>
              <a:rPr lang="en-US" dirty="0" smtClean="0"/>
              <a:t>SAFE Patrol operators needed upstream of incident at start of traffic queue</a:t>
            </a:r>
          </a:p>
          <a:p>
            <a:r>
              <a:rPr lang="en-US" dirty="0" smtClean="0"/>
              <a:t>“Hold harmless” legislation to allow KYTC assets to assist with cleanup.</a:t>
            </a:r>
          </a:p>
          <a:p>
            <a:r>
              <a:rPr lang="en-US" dirty="0" smtClean="0"/>
              <a:t>“Post-Emergency” cleanup &amp; traffic control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KYTC – Our 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Preliminary ……</a:t>
            </a:r>
          </a:p>
          <a:p>
            <a:r>
              <a:rPr lang="en-US" dirty="0" smtClean="0"/>
              <a:t>Coordinate inter-agency District IM Team</a:t>
            </a:r>
          </a:p>
          <a:p>
            <a:r>
              <a:rPr lang="en-US" dirty="0" smtClean="0"/>
              <a:t>Develop plan &amp; tools to maintain safe flow of traffic in major closure incidents.</a:t>
            </a:r>
          </a:p>
          <a:p>
            <a:r>
              <a:rPr lang="en-US" dirty="0" smtClean="0"/>
              <a:t>Assist local emergency responders with initial traffic control as resources permit.</a:t>
            </a:r>
          </a:p>
          <a:p>
            <a:r>
              <a:rPr lang="en-US" dirty="0" smtClean="0"/>
              <a:t>Assume traffic control for large scale or long-term incidents. </a:t>
            </a:r>
          </a:p>
          <a:p>
            <a:r>
              <a:rPr lang="en-US" dirty="0" smtClean="0"/>
              <a:t>Provide equipment resources as requested to assist in incident stabilization / mitigation.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0B473D721FD34E9DDB473D8A18ADAE" ma:contentTypeVersion="3" ma:contentTypeDescription="Create a new document." ma:contentTypeScope="" ma:versionID="069b3bf3246bc728657569e6ea28eeb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599c295a83f6125770536f32d9fe3ea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042B7DD-9A73-4799-9DA0-3F7CC2942832}"/>
</file>

<file path=customXml/itemProps2.xml><?xml version="1.0" encoding="utf-8"?>
<ds:datastoreItem xmlns:ds="http://schemas.openxmlformats.org/officeDocument/2006/customXml" ds:itemID="{EEEE9886-0152-4717-928A-CE1B7C2B96D9}"/>
</file>

<file path=customXml/itemProps3.xml><?xml version="1.0" encoding="utf-8"?>
<ds:datastoreItem xmlns:ds="http://schemas.openxmlformats.org/officeDocument/2006/customXml" ds:itemID="{4BBD51B4-62AC-42A9-9F3F-CF2B4581D7D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4828</TotalTime>
  <Words>1040</Words>
  <Application>Microsoft Office PowerPoint</Application>
  <PresentationFormat>On-screen Show (4:3)</PresentationFormat>
  <Paragraphs>246</Paragraphs>
  <Slides>27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Office Theme</vt:lpstr>
      <vt:lpstr>Worksheet</vt:lpstr>
      <vt:lpstr>Acrobat Document</vt:lpstr>
      <vt:lpstr>KYTC D-3 Incident Mgt Meeting </vt:lpstr>
      <vt:lpstr>Slide 2</vt:lpstr>
      <vt:lpstr>Agenda </vt:lpstr>
      <vt:lpstr>Recent Incidents</vt:lpstr>
      <vt:lpstr>Feb. 3rd  NB I-65 @ 6 mm Simpson Co </vt:lpstr>
      <vt:lpstr>KY90 / KY163 Metcalfe Co.</vt:lpstr>
      <vt:lpstr>2014 IM Team Goals</vt:lpstr>
      <vt:lpstr>Issues / Concerns from 2013</vt:lpstr>
      <vt:lpstr>KYTC – Our role</vt:lpstr>
      <vt:lpstr>TOC Notification</vt:lpstr>
      <vt:lpstr>Post-Emergency Clean Up </vt:lpstr>
      <vt:lpstr>Traffic Control Resources</vt:lpstr>
      <vt:lpstr>Interstate / Parkway Emergency Plan</vt:lpstr>
      <vt:lpstr>Interstate / Parkway Emergency Plan</vt:lpstr>
      <vt:lpstr>Detour Maps</vt:lpstr>
      <vt:lpstr>Emergency Plan </vt:lpstr>
      <vt:lpstr>Slide 17</vt:lpstr>
      <vt:lpstr>Interstate / Parkway Emergency Plan</vt:lpstr>
      <vt:lpstr>Interstate / Parkway Emergency Plan</vt:lpstr>
      <vt:lpstr>FHWA TIM Update</vt:lpstr>
      <vt:lpstr>  </vt:lpstr>
      <vt:lpstr>  </vt:lpstr>
      <vt:lpstr>  </vt:lpstr>
      <vt:lpstr>Construction Updates</vt:lpstr>
      <vt:lpstr>2014 - Meetings </vt:lpstr>
      <vt:lpstr>2014 IM Team Goals</vt:lpstr>
      <vt:lpstr>Slide 27</vt:lpstr>
    </vt:vector>
  </TitlesOfParts>
  <Company>Commonwealth of Kentucky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KYTC D3 Incident Mgt Meeting State Fire Training Center Area 4</dc:title>
  <dc:creator>Lam, Jon (KYTC-D03)</dc:creator>
  <cp:lastModifiedBy>Lam, Jon (KYTC-D03)</cp:lastModifiedBy>
  <cp:revision>19</cp:revision>
  <dcterms:created xsi:type="dcterms:W3CDTF">2014-02-03T20:05:51Z</dcterms:created>
  <dcterms:modified xsi:type="dcterms:W3CDTF">2014-02-11T16:22:44Z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0x010100A90B473D721FD34E9DDB473D8A18ADAE</vt:lpwstr>
  </property>
</Properties>
</file>